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" charset="1" panose="00000500000000000000"/>
      <p:regular r:id="rId13"/>
    </p:embeddedFont>
    <p:embeddedFont>
      <p:font typeface="Prachason Neue Mon Bold" charset="1" panose="00000000000000000000"/>
      <p:regular r:id="rId14"/>
    </p:embeddedFont>
    <p:embeddedFont>
      <p:font typeface="Poppins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79691">
            <a:off x="-10975895" y="5388395"/>
            <a:ext cx="17489910" cy="6995964"/>
            <a:chOff x="0" y="0"/>
            <a:chExt cx="6350000" cy="254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2"/>
              <a:stretch>
                <a:fillRect l="0" t="-43750" r="0" b="-4375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485559" y="702812"/>
            <a:ext cx="7351107" cy="12426871"/>
          </a:xfrm>
          <a:custGeom>
            <a:avLst/>
            <a:gdLst/>
            <a:ahLst/>
            <a:cxnLst/>
            <a:rect r="r" b="b" t="t" l="l"/>
            <a:pathLst>
              <a:path h="12426871" w="7351107">
                <a:moveTo>
                  <a:pt x="7351107" y="0"/>
                </a:moveTo>
                <a:lnTo>
                  <a:pt x="0" y="0"/>
                </a:lnTo>
                <a:lnTo>
                  <a:pt x="0" y="12426871"/>
                </a:lnTo>
                <a:lnTo>
                  <a:pt x="7351107" y="12426871"/>
                </a:lnTo>
                <a:lnTo>
                  <a:pt x="735110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37577" y="1028700"/>
            <a:ext cx="6372048" cy="9104738"/>
            <a:chOff x="0" y="0"/>
            <a:chExt cx="8496064" cy="1213965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221" t="0" r="53121" b="0"/>
            <a:stretch>
              <a:fillRect/>
            </a:stretch>
          </p:blipFill>
          <p:spPr>
            <a:xfrm flipH="false" flipV="false">
              <a:off x="0" y="0"/>
              <a:ext cx="8496064" cy="12139650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>
            <a:off x="11460827" y="5105400"/>
            <a:ext cx="3649310" cy="19050"/>
          </a:xfrm>
          <a:prstGeom prst="line">
            <a:avLst/>
          </a:prstGeom>
          <a:ln cap="rnd" w="38100">
            <a:solidFill>
              <a:srgbClr val="6189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3166531" y="5352854"/>
            <a:ext cx="237902" cy="2379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23E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908774" y="2930844"/>
            <a:ext cx="8753415" cy="206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6"/>
              </a:lnSpc>
            </a:pPr>
            <a:r>
              <a:rPr lang="en-US" sz="7790">
                <a:solidFill>
                  <a:srgbClr val="011D01"/>
                </a:solidFill>
                <a:latin typeface="Poppins"/>
                <a:ea typeface="Poppins"/>
                <a:cs typeface="Poppins"/>
                <a:sym typeface="Poppins"/>
              </a:rPr>
              <a:t>FOODONIC</a:t>
            </a:r>
          </a:p>
          <a:p>
            <a:pPr algn="ctr">
              <a:lnSpc>
                <a:spcPts val="465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080498" y="5865348"/>
            <a:ext cx="6409968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11D01"/>
                </a:solidFill>
                <a:latin typeface="Poppins"/>
                <a:ea typeface="Poppins"/>
                <a:cs typeface="Poppins"/>
                <a:sym typeface="Poppins"/>
              </a:rPr>
              <a:t>Bite Into Speed &amp; Flavor!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79691">
            <a:off x="12561644" y="-1006269"/>
            <a:ext cx="8835174" cy="4741295"/>
            <a:chOff x="0" y="0"/>
            <a:chExt cx="6350000" cy="3407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3407655"/>
            </a:xfrm>
            <a:custGeom>
              <a:avLst/>
              <a:gdLst/>
              <a:ahLst/>
              <a:cxnLst/>
              <a:rect r="r" b="b" t="t" l="l"/>
              <a:pathLst>
                <a:path h="3407655" w="6350000">
                  <a:moveTo>
                    <a:pt x="0" y="1703828"/>
                  </a:moveTo>
                  <a:cubicBezTo>
                    <a:pt x="0" y="763315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763315"/>
                    <a:pt x="6350000" y="1703828"/>
                  </a:cubicBezTo>
                  <a:cubicBezTo>
                    <a:pt x="6350000" y="2644340"/>
                    <a:pt x="5781040" y="3407655"/>
                    <a:pt x="5080000" y="3407655"/>
                  </a:cubicBezTo>
                  <a:lnTo>
                    <a:pt x="1270000" y="3407655"/>
                  </a:lnTo>
                  <a:cubicBezTo>
                    <a:pt x="568960" y="3407655"/>
                    <a:pt x="0" y="2644340"/>
                    <a:pt x="0" y="1703828"/>
                  </a:cubicBezTo>
                  <a:close/>
                </a:path>
              </a:pathLst>
            </a:custGeom>
            <a:blipFill>
              <a:blip r:embed="rId2"/>
              <a:stretch>
                <a:fillRect l="0" t="-2409" r="0" b="-240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515503"/>
            <a:ext cx="9913313" cy="8771497"/>
          </a:xfrm>
          <a:custGeom>
            <a:avLst/>
            <a:gdLst/>
            <a:ahLst/>
            <a:cxnLst/>
            <a:rect r="r" b="b" t="t" l="l"/>
            <a:pathLst>
              <a:path h="8771497" w="9913313">
                <a:moveTo>
                  <a:pt x="0" y="0"/>
                </a:moveTo>
                <a:lnTo>
                  <a:pt x="9913313" y="0"/>
                </a:lnTo>
                <a:lnTo>
                  <a:pt x="9913313" y="8771497"/>
                </a:lnTo>
                <a:lnTo>
                  <a:pt x="0" y="877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1" t="0" r="-4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37285" y="-264089"/>
            <a:ext cx="7497496" cy="1628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31"/>
              </a:lnSpc>
            </a:pPr>
            <a:r>
              <a:rPr lang="en-US" sz="7165" spc="-429" b="true">
                <a:solidFill>
                  <a:srgbClr val="023E01"/>
                </a:solidFill>
                <a:latin typeface="Prachason Neue Mon Bold"/>
                <a:ea typeface="Prachason Neue Mon Bold"/>
                <a:cs typeface="Prachason Neue Mon Bold"/>
                <a:sym typeface="Prachason Neue Mon Bold"/>
              </a:rPr>
              <a:t>Accuracy of  Result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10767" y="5316618"/>
            <a:ext cx="7033358" cy="461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1"/>
              </a:lnSpc>
              <a:spcBef>
                <a:spcPct val="0"/>
              </a:spcBef>
            </a:pPr>
            <a:r>
              <a:rPr lang="en-US" b="true" sz="2408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The Online Food Ordering System (OFOS) uses a MySQL database to ensure accurate, reliable, and real-time manageme</a:t>
            </a:r>
            <a:r>
              <a:rPr lang="en-US" b="true" sz="2408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nt of customer, menu, payment, and delivery data.</a:t>
            </a:r>
            <a:r>
              <a:rPr lang="en-US" b="true" sz="2408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 It maintains referential integrity with primary and foreign keys, min</a:t>
            </a:r>
            <a:r>
              <a:rPr lang="en-US" b="true" sz="2408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imizes redundancy, prevents manual errors, and synchronizes updates instantly—such as order confirmations, payments, and drone locations—while automatically validating all data entries for consistency</a:t>
            </a:r>
          </a:p>
        </p:txBody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699999">
            <a:off x="11538852" y="5760318"/>
            <a:ext cx="17489910" cy="6995964"/>
            <a:chOff x="0" y="0"/>
            <a:chExt cx="6350000" cy="254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2"/>
              <a:stretch>
                <a:fillRect l="0" t="-20147" r="0" b="-2014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47308" y="1453849"/>
            <a:ext cx="11550666" cy="6426542"/>
          </a:xfrm>
          <a:custGeom>
            <a:avLst/>
            <a:gdLst/>
            <a:ahLst/>
            <a:cxnLst/>
            <a:rect r="r" b="b" t="t" l="l"/>
            <a:pathLst>
              <a:path h="6426542" w="11550666">
                <a:moveTo>
                  <a:pt x="0" y="0"/>
                </a:moveTo>
                <a:lnTo>
                  <a:pt x="11550666" y="0"/>
                </a:lnTo>
                <a:lnTo>
                  <a:pt x="11550666" y="6426542"/>
                </a:lnTo>
                <a:lnTo>
                  <a:pt x="0" y="642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5" t="-19960" r="-7107" b="-360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7723" y="7857995"/>
            <a:ext cx="13152749" cy="24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  <a:spcBef>
                <a:spcPct val="0"/>
              </a:spcBef>
            </a:pPr>
            <a:r>
              <a:rPr lang="en-US" b="true" sz="2624" spc="-157">
                <a:solidFill>
                  <a:srgbClr val="023E01"/>
                </a:solidFill>
                <a:latin typeface="Prachason Neue Mon Bold"/>
                <a:ea typeface="Prachason Neue Mon Bold"/>
                <a:cs typeface="Prachason Neue Mon Bold"/>
                <a:sym typeface="Prachason Neue Mon Bold"/>
              </a:rPr>
              <a:t>The project demonstrates expertise in software and database management by integrating a</a:t>
            </a:r>
            <a:r>
              <a:rPr lang="en-US" b="true" sz="2624" spc="-157">
                <a:solidFill>
                  <a:srgbClr val="023E01"/>
                </a:solidFill>
                <a:latin typeface="Prachason Neue Mon Bold"/>
                <a:ea typeface="Prachason Neue Mon Bold"/>
                <a:cs typeface="Prachason Neue Mon Bold"/>
                <a:sym typeface="Prachason Neue Mon Bold"/>
              </a:rPr>
              <a:t> frontend interface with a MySQL backend for seamless data handling. It features CRUD operations, joins, and normalization for efficiency, along with stored procedures and triggers for automation. Secure authentication protects user data,</a:t>
            </a:r>
            <a:r>
              <a:rPr lang="en-US" b="true" sz="2624" spc="-157">
                <a:solidFill>
                  <a:srgbClr val="023E01"/>
                </a:solidFill>
                <a:latin typeface="Prachason Neue Mon Bold"/>
                <a:ea typeface="Prachason Neue Mon Bold"/>
                <a:cs typeface="Prachason Neue Mon Bold"/>
                <a:sym typeface="Prachason Neue Mon Bold"/>
              </a:rPr>
              <a:t> while IoT-enabled drone tracking and GPS modules provide real-time delivery updates.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36031" y="-460546"/>
            <a:ext cx="10568543" cy="191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4"/>
              </a:lnSpc>
            </a:pPr>
            <a:r>
              <a:rPr lang="en-US" sz="8424" spc="-505" b="true">
                <a:solidFill>
                  <a:srgbClr val="023E01"/>
                </a:solidFill>
                <a:latin typeface="Prachason Neue Mon Bold"/>
                <a:ea typeface="Prachason Neue Mon Bold"/>
                <a:cs typeface="Prachason Neue Mon Bold"/>
                <a:sym typeface="Prachason Neue Mon Bold"/>
              </a:rPr>
              <a:t>Technical Competence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231" y="1596905"/>
            <a:ext cx="10157232" cy="8690095"/>
          </a:xfrm>
          <a:custGeom>
            <a:avLst/>
            <a:gdLst/>
            <a:ahLst/>
            <a:cxnLst/>
            <a:rect r="r" b="b" t="t" l="l"/>
            <a:pathLst>
              <a:path h="8690095" w="10157232">
                <a:moveTo>
                  <a:pt x="0" y="0"/>
                </a:moveTo>
                <a:lnTo>
                  <a:pt x="10157233" y="0"/>
                </a:lnTo>
                <a:lnTo>
                  <a:pt x="10157233" y="8690095"/>
                </a:lnTo>
                <a:lnTo>
                  <a:pt x="0" y="869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67" r="0" b="-78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58464" y="6157632"/>
            <a:ext cx="8233101" cy="4525633"/>
          </a:xfrm>
          <a:custGeom>
            <a:avLst/>
            <a:gdLst/>
            <a:ahLst/>
            <a:cxnLst/>
            <a:rect r="r" b="b" t="t" l="l"/>
            <a:pathLst>
              <a:path h="4525633" w="8233101">
                <a:moveTo>
                  <a:pt x="0" y="0"/>
                </a:moveTo>
                <a:lnTo>
                  <a:pt x="8233100" y="0"/>
                </a:lnTo>
                <a:lnTo>
                  <a:pt x="8233100" y="4525633"/>
                </a:lnTo>
                <a:lnTo>
                  <a:pt x="0" y="4525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339" r="0" b="-1133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5340" y="-494299"/>
            <a:ext cx="17632660" cy="191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4"/>
              </a:lnSpc>
            </a:pPr>
            <a:r>
              <a:rPr lang="en-US" b="true" sz="8424" spc="-505">
                <a:solidFill>
                  <a:srgbClr val="023E01"/>
                </a:solidFill>
                <a:latin typeface="Prachason Neue Mon Bold"/>
                <a:ea typeface="Prachason Neue Mon Bold"/>
                <a:cs typeface="Prachason Neue Mon Bold"/>
                <a:sym typeface="Prachason Neue Mon Bold"/>
              </a:rPr>
              <a:t> Innovative and Sustainable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21858" y="1712701"/>
            <a:ext cx="6429567" cy="600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  <a:r>
              <a:rPr lang="en-US" sz="2648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The OFOS project features an in</a:t>
            </a:r>
            <a:r>
              <a:rPr lang="en-US" sz="2648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novative drone-based delivery system</a:t>
            </a:r>
            <a:r>
              <a:rPr lang="en-US" sz="2648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 that reduces traffic and delays while promoting sustainab</a:t>
            </a:r>
            <a:r>
              <a:rPr lang="en-US" sz="2648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ility through electric drones and eco-friendly packaging. Real-time GPS tracking lets customers monitor deliveries live, and a database-driven recommendation engine supports personalized, healthy food suggestions based on past orders.</a:t>
            </a:r>
          </a:p>
          <a:p>
            <a:pPr algn="l">
              <a:lnSpc>
                <a:spcPts val="370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834" y="1584974"/>
            <a:ext cx="10064324" cy="8702026"/>
          </a:xfrm>
          <a:custGeom>
            <a:avLst/>
            <a:gdLst/>
            <a:ahLst/>
            <a:cxnLst/>
            <a:rect r="r" b="b" t="t" l="l"/>
            <a:pathLst>
              <a:path h="8702026" w="10064324">
                <a:moveTo>
                  <a:pt x="0" y="0"/>
                </a:moveTo>
                <a:lnTo>
                  <a:pt x="10064324" y="0"/>
                </a:lnTo>
                <a:lnTo>
                  <a:pt x="10064324" y="8702026"/>
                </a:lnTo>
                <a:lnTo>
                  <a:pt x="0" y="870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72387" y="932849"/>
            <a:ext cx="7227996" cy="4658194"/>
          </a:xfrm>
          <a:custGeom>
            <a:avLst/>
            <a:gdLst/>
            <a:ahLst/>
            <a:cxnLst/>
            <a:rect r="r" b="b" t="t" l="l"/>
            <a:pathLst>
              <a:path h="4658194" w="7227996">
                <a:moveTo>
                  <a:pt x="0" y="0"/>
                </a:moveTo>
                <a:lnTo>
                  <a:pt x="7227995" y="0"/>
                </a:lnTo>
                <a:lnTo>
                  <a:pt x="7227995" y="4658194"/>
                </a:lnTo>
                <a:lnTo>
                  <a:pt x="0" y="465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40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7670" y="-494299"/>
            <a:ext cx="17632660" cy="191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94"/>
              </a:lnSpc>
            </a:pPr>
            <a:r>
              <a:rPr lang="en-US" b="true" sz="8424" spc="-505">
                <a:solidFill>
                  <a:srgbClr val="023E01"/>
                </a:solidFill>
                <a:latin typeface="Prachason Neue Mon Bold"/>
                <a:ea typeface="Prachason Neue Mon Bold"/>
                <a:cs typeface="Prachason Neue Mon Bold"/>
                <a:sym typeface="Prachason Neue Mon Bold"/>
              </a:rPr>
              <a:t>Utility to Society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69505" y="5772172"/>
            <a:ext cx="7633760" cy="591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9"/>
              </a:lnSpc>
            </a:pPr>
            <a:r>
              <a:rPr lang="en-US" sz="2613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project enhances food delivery convenience and hygiene while promoting</a:t>
            </a:r>
            <a:r>
              <a:rPr lang="en-US" sz="2613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 sustainability and inclusivity.</a:t>
            </a:r>
            <a:r>
              <a:rPr lang="en-US" sz="2613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 It bridges urban–rural gaps through drone deliv</a:t>
            </a:r>
            <a:r>
              <a:rPr lang="en-US" sz="2613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ery, supports contactless and healthy options, reduces fuel use, empowers small restaurants by expanding their reach, and uses MySQL data analytics to continually improve service quality.</a:t>
            </a:r>
          </a:p>
          <a:p>
            <a:pPr algn="l">
              <a:lnSpc>
                <a:spcPts val="3659"/>
              </a:lnSpc>
            </a:pPr>
          </a:p>
          <a:p>
            <a:pPr algn="l">
              <a:lnSpc>
                <a:spcPts val="3659"/>
              </a:lnSpc>
            </a:pPr>
          </a:p>
          <a:p>
            <a:pPr algn="l">
              <a:lnSpc>
                <a:spcPts val="3659"/>
              </a:lnSpc>
            </a:pPr>
          </a:p>
          <a:p>
            <a:pPr algn="l">
              <a:lnSpc>
                <a:spcPts val="36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5192" y="1979"/>
            <a:ext cx="6852396" cy="10285021"/>
          </a:xfrm>
          <a:custGeom>
            <a:avLst/>
            <a:gdLst/>
            <a:ahLst/>
            <a:cxnLst/>
            <a:rect r="r" b="b" t="t" l="l"/>
            <a:pathLst>
              <a:path h="10285021" w="6852396">
                <a:moveTo>
                  <a:pt x="0" y="0"/>
                </a:moveTo>
                <a:lnTo>
                  <a:pt x="6852395" y="0"/>
                </a:lnTo>
                <a:lnTo>
                  <a:pt x="6852395" y="10285021"/>
                </a:lnTo>
                <a:lnTo>
                  <a:pt x="0" y="10285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80486" y="596868"/>
            <a:ext cx="8105844" cy="9514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3410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Summary:</a:t>
            </a:r>
          </a:p>
          <a:p>
            <a:pPr algn="l">
              <a:lnSpc>
                <a:spcPts val="4774"/>
              </a:lnSpc>
            </a:pPr>
            <a:r>
              <a:rPr lang="en-US" sz="3410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 The OFOS project uses MySQL for real-time updates, ensuring accurate order and payment tracking across customer and admin views. With normalized data tables, strong security, scalability, and reliable backup features, it operates efficiently and securely.</a:t>
            </a:r>
          </a:p>
          <a:p>
            <a:pPr algn="l">
              <a:lnSpc>
                <a:spcPts val="4774"/>
              </a:lnSpc>
            </a:pPr>
          </a:p>
          <a:p>
            <a:pPr algn="l">
              <a:lnSpc>
                <a:spcPts val="4774"/>
              </a:lnSpc>
            </a:pPr>
            <a:r>
              <a:rPr lang="en-US" sz="3410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Uniqueness:</a:t>
            </a:r>
          </a:p>
          <a:p>
            <a:pPr algn="l">
              <a:lnSpc>
                <a:spcPts val="4774"/>
              </a:lnSpc>
              <a:spcBef>
                <a:spcPct val="0"/>
              </a:spcBef>
            </a:pPr>
            <a:r>
              <a:rPr lang="en-US" b="true" sz="3410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 Unlike static prototypes, this system uses a live MySQL database for real-time order management and analysis, making it a fully dynamic and deployable solution.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9044" y="1028700"/>
            <a:ext cx="8760798" cy="6865280"/>
          </a:xfrm>
          <a:custGeom>
            <a:avLst/>
            <a:gdLst/>
            <a:ahLst/>
            <a:cxnLst/>
            <a:rect r="r" b="b" t="t" l="l"/>
            <a:pathLst>
              <a:path h="6865280" w="8760798">
                <a:moveTo>
                  <a:pt x="0" y="0"/>
                </a:moveTo>
                <a:lnTo>
                  <a:pt x="8760798" y="0"/>
                </a:lnTo>
                <a:lnTo>
                  <a:pt x="8760798" y="6865280"/>
                </a:lnTo>
                <a:lnTo>
                  <a:pt x="0" y="6865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77697" y="6211277"/>
            <a:ext cx="8659638" cy="367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948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~ A2 CSE (TEAM 3)</a:t>
            </a:r>
          </a:p>
          <a:p>
            <a:pPr algn="l">
              <a:lnSpc>
                <a:spcPts val="4128"/>
              </a:lnSpc>
            </a:pPr>
            <a:r>
              <a:rPr lang="en-US" sz="2948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2410030376 -  ASHRITHA KAMMARI</a:t>
            </a:r>
          </a:p>
          <a:p>
            <a:pPr algn="l">
              <a:lnSpc>
                <a:spcPts val="4128"/>
              </a:lnSpc>
            </a:pPr>
            <a:r>
              <a:rPr lang="en-US" sz="2948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2410030034 -  SAI PAVANI CHIDURALA</a:t>
            </a:r>
          </a:p>
          <a:p>
            <a:pPr algn="l">
              <a:lnSpc>
                <a:spcPts val="4128"/>
              </a:lnSpc>
            </a:pPr>
            <a:r>
              <a:rPr lang="en-US" sz="2948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2410030356 - SRUJANA SADHU SHARMA</a:t>
            </a:r>
          </a:p>
          <a:p>
            <a:pPr algn="l">
              <a:lnSpc>
                <a:spcPts val="4128"/>
              </a:lnSpc>
            </a:pPr>
            <a:r>
              <a:rPr lang="en-US" sz="2948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2410030355 - HARSHITHA ORUGANTI</a:t>
            </a:r>
          </a:p>
          <a:p>
            <a:pPr algn="l">
              <a:lnSpc>
                <a:spcPts val="4128"/>
              </a:lnSpc>
            </a:pPr>
            <a:r>
              <a:rPr lang="en-US" sz="2948" b="true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2410030357 - ASHRITA GAYATRI V </a:t>
            </a:r>
          </a:p>
          <a:p>
            <a:pPr algn="l">
              <a:lnSpc>
                <a:spcPts val="4128"/>
              </a:lnSpc>
              <a:spcBef>
                <a:spcPct val="0"/>
              </a:spcBef>
            </a:pPr>
            <a:r>
              <a:rPr lang="en-US" b="true" sz="2948">
                <a:solidFill>
                  <a:srgbClr val="023E01"/>
                </a:solidFill>
                <a:latin typeface="Poppins Bold"/>
                <a:ea typeface="Poppins Bold"/>
                <a:cs typeface="Poppins Bold"/>
                <a:sym typeface="Poppins Bold"/>
              </a:rPr>
              <a:t>2410040126 - SRAVANI ANNAM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DAG2kzLoz6g</dc:identifier>
  <dcterms:modified xsi:type="dcterms:W3CDTF">2011-08-01T06:04:30Z</dcterms:modified>
  <cp:revision>1</cp:revision>
  <dc:title>FOODONIC</dc:title>
</cp:coreProperties>
</file>